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63" r:id="rId11"/>
    <p:sldId id="264" r:id="rId12"/>
    <p:sldId id="287" r:id="rId13"/>
    <p:sldId id="288" r:id="rId14"/>
    <p:sldId id="289" r:id="rId15"/>
    <p:sldId id="265" r:id="rId16"/>
    <p:sldId id="290" r:id="rId17"/>
    <p:sldId id="266" r:id="rId18"/>
    <p:sldId id="305" r:id="rId19"/>
    <p:sldId id="267" r:id="rId20"/>
    <p:sldId id="291" r:id="rId21"/>
    <p:sldId id="268" r:id="rId22"/>
    <p:sldId id="269" r:id="rId23"/>
    <p:sldId id="294" r:id="rId24"/>
    <p:sldId id="295" r:id="rId25"/>
    <p:sldId id="296" r:id="rId26"/>
    <p:sldId id="297" r:id="rId27"/>
    <p:sldId id="298" r:id="rId28"/>
    <p:sldId id="299" r:id="rId29"/>
    <p:sldId id="274" r:id="rId30"/>
    <p:sldId id="275" r:id="rId31"/>
    <p:sldId id="300" r:id="rId32"/>
    <p:sldId id="301" r:id="rId33"/>
    <p:sldId id="302" r:id="rId34"/>
    <p:sldId id="303" r:id="rId35"/>
    <p:sldId id="306" r:id="rId36"/>
    <p:sldId id="307" r:id="rId37"/>
    <p:sldId id="278" r:id="rId38"/>
    <p:sldId id="279" r:id="rId39"/>
    <p:sldId id="308" r:id="rId40"/>
    <p:sldId id="309" r:id="rId41"/>
    <p:sldId id="310" r:id="rId42"/>
    <p:sldId id="311" r:id="rId43"/>
    <p:sldId id="286" r:id="rId44"/>
  </p:sldIdLst>
  <p:sldSz cx="9144000" cy="5143500" type="screen16x9"/>
  <p:notesSz cx="6858000" cy="9144000"/>
  <p:embeddedFontLst>
    <p:embeddedFont>
      <p:font typeface="Comfortaa Medium" pitchFamily="2" charset="0"/>
      <p:regular r:id="rId46"/>
    </p:embeddedFont>
    <p:embeddedFont>
      <p:font typeface="Comfortaa Regular" pitchFamily="2" charset="0"/>
      <p:regular r:id="rId47"/>
      <p:bold r:id="rId48"/>
      <p:italic r:id="rId49"/>
    </p:embeddedFont>
    <p:embeddedFont>
      <p:font typeface="Comfortaa SemiBold" pitchFamily="2" charset="0"/>
      <p:regular r:id="rId50"/>
      <p:bold r:id="rId51"/>
    </p:embeddedFont>
    <p:embeddedFont>
      <p:font typeface="Roboto Mono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224"/>
  </p:normalViewPr>
  <p:slideViewPr>
    <p:cSldViewPr snapToGrid="0">
      <p:cViewPr varScale="1">
        <p:scale>
          <a:sx n="131" d="100"/>
          <a:sy n="131" d="100"/>
        </p:scale>
        <p:origin x="15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5f2a629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5f2a629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5f2a62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5f2a62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After we have signed up for an Adafruit account, go to </a:t>
            </a:r>
            <a:r>
              <a:rPr lang="en-CA" dirty="0" err="1"/>
              <a:t>io.adafruit.com</a:t>
            </a:r>
            <a:r>
              <a:rPr lang="en-CA" dirty="0"/>
              <a:t>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Make a new dashboard.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5f2a62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5f2a62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Click on the dashboard name to being creating some actions.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26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dashboard is empty, </a:t>
            </a:r>
          </a:p>
        </p:txBody>
      </p:sp>
    </p:spTree>
    <p:extLst>
      <p:ext uri="{BB962C8B-B14F-4D97-AF65-F5344CB8AC3E}">
        <p14:creationId xmlns:p14="http://schemas.microsoft.com/office/powerpoint/2010/main" val="24107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c5f2a629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c5f2a629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Hovering over the switch indicates it’s a toggle switch</a:t>
            </a:r>
          </a:p>
        </p:txBody>
      </p:sp>
    </p:spTree>
    <p:extLst>
      <p:ext uri="{BB962C8B-B14F-4D97-AF65-F5344CB8AC3E}">
        <p14:creationId xmlns:p14="http://schemas.microsoft.com/office/powerpoint/2010/main" val="46726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5f2a629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5f2a629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Let’s give our feed a good name and create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the feed and go to next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5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c5f2a629a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c5f2a629a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give our toggle switch a nice name. Can leave the rest as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expect to receive a value of either ON or OFF depending on the toggle’s state.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our button looks like.</a:t>
            </a:r>
          </a:p>
          <a:p>
            <a:r>
              <a:rPr lang="en-US" dirty="0"/>
              <a:t>Next we need some key information that we use later as part of our Raspberry Pi program</a:t>
            </a:r>
          </a:p>
          <a:p>
            <a:r>
              <a:rPr lang="en-US" dirty="0"/>
              <a:t>Click My Key</a:t>
            </a:r>
          </a:p>
        </p:txBody>
      </p:sp>
    </p:spTree>
    <p:extLst>
      <p:ext uri="{BB962C8B-B14F-4D97-AF65-F5344CB8AC3E}">
        <p14:creationId xmlns:p14="http://schemas.microsoft.com/office/powerpoint/2010/main" val="367748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d8d010c5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d8d010c5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5f2a629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5f2a629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We are going to want the username and key information, but are going to use it in a Python program, so it will be declared a little differently.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5f2a629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5f2a629a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create an account with IFTTT, you’ll likely see a page like this, which is where we create our first widget</a:t>
            </a:r>
          </a:p>
          <a:p>
            <a:r>
              <a:rPr lang="en-US" dirty="0"/>
              <a:t>Click Create</a:t>
            </a:r>
          </a:p>
        </p:txBody>
      </p:sp>
    </p:spTree>
    <p:extLst>
      <p:ext uri="{BB962C8B-B14F-4D97-AF65-F5344CB8AC3E}">
        <p14:creationId xmlns:p14="http://schemas.microsoft.com/office/powerpoint/2010/main" val="2952132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choose a service</a:t>
            </a:r>
          </a:p>
          <a:p>
            <a:r>
              <a:rPr lang="en-US" dirty="0"/>
              <a:t>Enter “button”</a:t>
            </a:r>
          </a:p>
        </p:txBody>
      </p:sp>
    </p:spTree>
    <p:extLst>
      <p:ext uri="{BB962C8B-B14F-4D97-AF65-F5344CB8AC3E}">
        <p14:creationId xmlns:p14="http://schemas.microsoft.com/office/powerpoint/2010/main" val="1550692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button</a:t>
            </a:r>
          </a:p>
        </p:txBody>
      </p:sp>
    </p:spTree>
    <p:extLst>
      <p:ext uri="{BB962C8B-B14F-4D97-AF65-F5344CB8AC3E}">
        <p14:creationId xmlns:p14="http://schemas.microsoft.com/office/powerpoint/2010/main" val="4245192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CA" dirty="0"/>
              <a:t>There is only one trigger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24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what should happen when the button is pressed</a:t>
            </a:r>
          </a:p>
          <a:p>
            <a:r>
              <a:rPr lang="en-US" dirty="0"/>
              <a:t>Click Add</a:t>
            </a:r>
          </a:p>
        </p:txBody>
      </p:sp>
    </p:spTree>
    <p:extLst>
      <p:ext uri="{BB962C8B-B14F-4D97-AF65-F5344CB8AC3E}">
        <p14:creationId xmlns:p14="http://schemas.microsoft.com/office/powerpoint/2010/main" val="3564203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f2a629a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5f2a629a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There are many services, but it happens that the one we want is near the top.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Choose </a:t>
            </a:r>
            <a:r>
              <a:rPr lang="en-CA" dirty="0" err="1"/>
              <a:t>Adafuit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5f2a629a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5f2a629a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Similar to before, there is only one choice here, so click Send data to Adafruit 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 other IFTTT actions there can be more…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already connected my Adafruit account as a service in IFTTT, so the feed name we set up, </a:t>
            </a:r>
            <a:r>
              <a:rPr lang="en-US" dirty="0" err="1"/>
              <a:t>HackEDbeta</a:t>
            </a:r>
            <a:r>
              <a:rPr lang="en-US" dirty="0"/>
              <a:t> Toggle is available.</a:t>
            </a:r>
          </a:p>
          <a:p>
            <a:r>
              <a:rPr lang="en-US" dirty="0"/>
              <a:t>We can put anything for the data to save, but we’d like to differentiate one button push from another so we can switch things on and off</a:t>
            </a:r>
          </a:p>
          <a:p>
            <a:r>
              <a:rPr lang="en-US" dirty="0"/>
              <a:t>Click Create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9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d8d010c59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d8d010c59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widget is finished, so click Finish</a:t>
            </a:r>
          </a:p>
        </p:txBody>
      </p:sp>
    </p:spTree>
    <p:extLst>
      <p:ext uri="{BB962C8B-B14F-4D97-AF65-F5344CB8AC3E}">
        <p14:creationId xmlns:p14="http://schemas.microsoft.com/office/powerpoint/2010/main" val="16978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soon the new widget shows up on my iPhone IFTTT app</a:t>
            </a:r>
          </a:p>
          <a:p>
            <a:r>
              <a:rPr lang="en-US" dirty="0"/>
              <a:t>If I swipe right, I can see that the widget shows up on the screen. I can tap it to send a message to the MQTT broker, essentially that I’ve pressed the momentary button</a:t>
            </a:r>
          </a:p>
          <a:p>
            <a:endParaRPr lang="en-US" dirty="0"/>
          </a:p>
          <a:p>
            <a:r>
              <a:rPr lang="en-US" dirty="0"/>
              <a:t>&lt;switch to live MQTT and show action received in real time&gt;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99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5f2a629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5f2a629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5f2a629a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c5f2a629a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part of the Python program we just import what is needed and set up the </a:t>
            </a:r>
            <a:r>
              <a:rPr lang="en-US" dirty="0" err="1"/>
              <a:t>Tkinter</a:t>
            </a:r>
            <a:r>
              <a:rPr lang="en-US" dirty="0"/>
              <a:t> window used to show the status of the received message</a:t>
            </a:r>
          </a:p>
          <a:p>
            <a:r>
              <a:rPr lang="en-US" dirty="0"/>
              <a:t>That is, the button push from the phone widgets</a:t>
            </a:r>
          </a:p>
        </p:txBody>
      </p:sp>
    </p:spTree>
    <p:extLst>
      <p:ext uri="{BB962C8B-B14F-4D97-AF65-F5344CB8AC3E}">
        <p14:creationId xmlns:p14="http://schemas.microsoft.com/office/powerpoint/2010/main" val="1028363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define the credentials from </a:t>
            </a:r>
            <a:r>
              <a:rPr lang="en-US" dirty="0" err="1"/>
              <a:t>Adafruit.io</a:t>
            </a:r>
            <a:r>
              <a:rPr lang="en-US" dirty="0"/>
              <a:t>, which we saved in an earlier step</a:t>
            </a:r>
          </a:p>
          <a:p>
            <a:r>
              <a:rPr lang="en-US" dirty="0"/>
              <a:t>We use them to connect to </a:t>
            </a:r>
            <a:r>
              <a:rPr lang="en-US" dirty="0" err="1"/>
              <a:t>Adafruit.io</a:t>
            </a:r>
            <a:r>
              <a:rPr lang="en-US" dirty="0"/>
              <a:t> and get the initial stat of the button feed data</a:t>
            </a:r>
          </a:p>
        </p:txBody>
      </p:sp>
    </p:spTree>
    <p:extLst>
      <p:ext uri="{BB962C8B-B14F-4D97-AF65-F5344CB8AC3E}">
        <p14:creationId xmlns:p14="http://schemas.microsoft.com/office/powerpoint/2010/main" val="625403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thing we do is to define a simple </a:t>
            </a:r>
            <a:r>
              <a:rPr lang="en-US" dirty="0" err="1"/>
              <a:t>Tkinter</a:t>
            </a:r>
            <a:r>
              <a:rPr lang="en-US" dirty="0"/>
              <a:t> label we can use to show the change in button state</a:t>
            </a:r>
          </a:p>
          <a:p>
            <a:r>
              <a:rPr lang="en-US" dirty="0"/>
              <a:t>It will show either ON or OFF.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checkFeed</a:t>
            </a:r>
            <a:r>
              <a:rPr lang="en-US" dirty="0"/>
              <a:t> task is used to check the state of the feed every second, as can be seen in the “after” function.</a:t>
            </a:r>
          </a:p>
        </p:txBody>
      </p:sp>
    </p:spTree>
    <p:extLst>
      <p:ext uri="{BB962C8B-B14F-4D97-AF65-F5344CB8AC3E}">
        <p14:creationId xmlns:p14="http://schemas.microsoft.com/office/powerpoint/2010/main" val="1072631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run the </a:t>
            </a:r>
            <a:r>
              <a:rPr lang="en-US" dirty="0" err="1"/>
              <a:t>MQTTRelay.py</a:t>
            </a:r>
            <a:r>
              <a:rPr lang="en-US" dirty="0"/>
              <a:t> program from the command line, we’ll see something like this.</a:t>
            </a:r>
          </a:p>
          <a:p>
            <a:endParaRPr lang="en-US" dirty="0"/>
          </a:p>
          <a:p>
            <a:r>
              <a:rPr lang="en-US"/>
              <a:t>Let’ try and do a live run</a:t>
            </a:r>
          </a:p>
        </p:txBody>
      </p:sp>
    </p:spTree>
    <p:extLst>
      <p:ext uri="{BB962C8B-B14F-4D97-AF65-F5344CB8AC3E}">
        <p14:creationId xmlns:p14="http://schemas.microsoft.com/office/powerpoint/2010/main" val="1295196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5f2a629a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5f2a629a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5f2a6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5f2a6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5f2a62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5f2a62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5f2a629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5f2a629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IFTTT supports building little apps or applets that will connect your phone or computer to other IoT things.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MQTT is a light-weight publish-subscribe protocol used to connect devices over a network, and most commonly used for IoT applications. We can think of a client server relationship for MQTT-enabled things.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IFTTT service connects to the MQTT broker aka server and will push events to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97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5f2a629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5f2a629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RPi also connects to the MQTT broker and subscribes for events that match what the IFTTT client might push.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 the RPi gets an event it’s looking for, it can do something, like turn on a switch, make a measurement, or in our case display a dialogue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30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o.adafruit.com/eeknud/dashboar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/HackEDbeta2021Worksho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/HackEDbeta2021Worksh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ifttt.com/" TargetMode="External"/><Relationship Id="rId4" Type="http://schemas.openxmlformats.org/officeDocument/2006/relationships/hyperlink" Target="https://io.adafuit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QT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91250"/>
            <a:ext cx="8520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End-to-End IoT</a:t>
            </a:r>
            <a:endParaRPr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71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Medium"/>
                <a:ea typeface="Comfortaa Medium"/>
                <a:cs typeface="Comfortaa Medium"/>
                <a:sym typeface="Comfortaa"/>
              </a:rPr>
              <a:t>IFTTT + MQTT; Internet-RPi</a:t>
            </a:r>
            <a:endParaRPr dirty="0">
              <a:latin typeface="Comfortaa Medium"/>
              <a:ea typeface="Comfortaa Medium"/>
              <a:cs typeface="Comfortaa Medium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99226" y="3385580"/>
            <a:ext cx="3725867" cy="122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Steven Knudsen, PhD, P</a:t>
            </a:r>
            <a:r>
              <a:rPr lang="en-CA" i="1" dirty="0">
                <a:latin typeface="Comfortaa Regular"/>
                <a:ea typeface="Comfortaa Regular"/>
                <a:cs typeface="Comfortaa Regular"/>
                <a:sym typeface="Comfortaa Regular"/>
              </a:rPr>
              <a:t>e</a:t>
            </a: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Industrial Professor in Applied Innovation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Department of Electrical and Computer </a:t>
            </a:r>
            <a:r>
              <a:rPr lang="en" i="1" dirty="0" err="1">
                <a:latin typeface="Comfortaa Regular"/>
                <a:ea typeface="Comfortaa Regular"/>
                <a:cs typeface="Comfortaa Regular"/>
                <a:sym typeface="Comfortaa Regular"/>
              </a:rPr>
              <a:t>Engg</a:t>
            </a: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.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omfortaa Regular"/>
                <a:ea typeface="Comfortaa Regular"/>
                <a:cs typeface="Comfortaa Regular"/>
                <a:sym typeface="Comfortaa Regular"/>
              </a:rPr>
              <a:t>Mentor, ICE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Comfortaa Regular"/>
                <a:ea typeface="Comfortaa Regular"/>
                <a:cs typeface="Comfortaa Regular"/>
                <a:sym typeface="Comfortaa Regular"/>
              </a:rPr>
              <a:t>knud@ualberta.ca</a:t>
            </a:r>
            <a:endParaRPr i="1"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D5FE6247-EB02-A648-8704-A9F4E1A9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4" y="3138566"/>
            <a:ext cx="1475700" cy="147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1572A-E9DE-5745-BEA9-278909DA6E6B}"/>
              </a:ext>
            </a:extLst>
          </p:cNvPr>
          <p:cNvSpPr txBox="1"/>
          <p:nvPr/>
        </p:nvSpPr>
        <p:spPr>
          <a:xfrm>
            <a:off x="4700860" y="4467890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omfortaa Medium" pitchFamily="2" charset="0"/>
              </a:rPr>
              <a:t>Innovation, Creativity, and Entrepreneurship</a:t>
            </a:r>
            <a:br>
              <a:rPr lang="en-US" sz="1000" dirty="0">
                <a:latin typeface="Comfortaa Medium" pitchFamily="2" charset="0"/>
              </a:rPr>
            </a:br>
            <a:r>
              <a:rPr lang="en-US" sz="1000" dirty="0">
                <a:latin typeface="Comfortaa Medium" pitchFamily="2" charset="0"/>
              </a:rPr>
              <a:t>(ICE) Incubator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MQTT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up with io.adafruit.com  (aka AIO)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dashboard and open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feed and block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/ customize the block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AIO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Needed for IFTTT and RPi client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788B92-A101-A243-9FF5-F51E83C0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01" y="0"/>
            <a:ext cx="6547998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AD829-0607-B74C-9277-48F075A73A0C}"/>
              </a:ext>
            </a:extLst>
          </p:cNvPr>
          <p:cNvSpPr txBox="1"/>
          <p:nvPr/>
        </p:nvSpPr>
        <p:spPr>
          <a:xfrm>
            <a:off x="89808" y="2571750"/>
            <a:ext cx="356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https://io.adafruit.com/eeknud/dashboards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788B92-A101-A243-9FF5-F51E83C0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14" r="36285" b="57778"/>
          <a:stretch/>
        </p:blipFill>
        <p:spPr>
          <a:xfrm>
            <a:off x="497900" y="1371599"/>
            <a:ext cx="7942979" cy="161652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2E1E4CA-370E-A940-B883-BD6315010669}"/>
              </a:ext>
            </a:extLst>
          </p:cNvPr>
          <p:cNvSpPr/>
          <p:nvPr/>
        </p:nvSpPr>
        <p:spPr>
          <a:xfrm>
            <a:off x="703121" y="2122714"/>
            <a:ext cx="7837714" cy="4735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8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38E2334-4417-1F45-A658-FFEE5210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898"/>
            <a:ext cx="9144000" cy="39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7377B7-9CC4-5C44-9CE0-93E06E34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241"/>
            <a:ext cx="9144000" cy="40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507741A-D886-7443-9DA6-72DF5CDF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78"/>
          <a:stretch/>
        </p:blipFill>
        <p:spPr>
          <a:xfrm>
            <a:off x="1477320" y="0"/>
            <a:ext cx="618935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8E156B4-B640-3048-8604-853C5300C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4"/>
          <a:stretch/>
        </p:blipFill>
        <p:spPr>
          <a:xfrm>
            <a:off x="1532619" y="0"/>
            <a:ext cx="607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C1B43-A0F8-0049-91AF-E3C6E92E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10"/>
            <a:ext cx="914400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7CA670-1ACF-9947-9E42-85A5AD4C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67"/>
            <a:ext cx="9144000" cy="47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9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067D2-17DD-F740-A90A-30D257FB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82" y="0"/>
            <a:ext cx="70622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504175"/>
            <a:ext cx="835525" cy="1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608" y="685338"/>
            <a:ext cx="2619326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93" y="551850"/>
            <a:ext cx="2023626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376" y="3713750"/>
            <a:ext cx="580750" cy="5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8788" y="3011805"/>
            <a:ext cx="1542650" cy="1029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>
            <a:stCxn id="63" idx="3"/>
            <a:endCxn id="64" idx="1"/>
          </p:cNvCxnSpPr>
          <p:nvPr/>
        </p:nvCxnSpPr>
        <p:spPr>
          <a:xfrm>
            <a:off x="1410250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4"/>
          <p:cNvCxnSpPr>
            <a:stCxn id="64" idx="3"/>
            <a:endCxn id="65" idx="1"/>
          </p:cNvCxnSpPr>
          <p:nvPr/>
        </p:nvCxnSpPr>
        <p:spPr>
          <a:xfrm>
            <a:off x="5228934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4"/>
          <p:cNvCxnSpPr>
            <a:stCxn id="65" idx="2"/>
            <a:endCxn id="68" idx="0"/>
          </p:cNvCxnSpPr>
          <p:nvPr/>
        </p:nvCxnSpPr>
        <p:spPr>
          <a:xfrm>
            <a:off x="7440105" y="2069575"/>
            <a:ext cx="0" cy="9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4"/>
          <p:cNvCxnSpPr>
            <a:cxnSpLocks/>
            <a:stCxn id="68" idx="1"/>
          </p:cNvCxnSpPr>
          <p:nvPr/>
        </p:nvCxnSpPr>
        <p:spPr>
          <a:xfrm rot="10800000">
            <a:off x="5292388" y="3526450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325" y="2216937"/>
            <a:ext cx="647500" cy="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88375" y="3163225"/>
            <a:ext cx="416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Objective: T</a:t>
            </a:r>
            <a:r>
              <a:rPr lang="en-CA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k</a:t>
            </a:r>
            <a:r>
              <a:rPr lang="en" sz="1800" i="1" dirty="0">
                <a:latin typeface="Comfortaa SemiBold"/>
                <a:ea typeface="Comfortaa SemiBold"/>
                <a:cs typeface="Comfortaa SemiBold"/>
                <a:sym typeface="Comfortaa"/>
              </a:rPr>
              <a:t>inter notification triggered.</a:t>
            </a:r>
            <a:endParaRPr sz="1800" i="1" dirty="0">
              <a:latin typeface="Comfortaa SemiBold"/>
              <a:ea typeface="Comfortaa SemiBold"/>
              <a:cs typeface="Comfortaa SemiBold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002617-F9F9-4440-873E-1195D853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524"/>
            <a:ext cx="9144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3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EC895-4F74-AE4E-8A19-AC5AF7C0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9" y="0"/>
            <a:ext cx="89841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</a:t>
            </a:r>
            <a:r>
              <a:rPr lang="en"/>
              <a:t>, set </a:t>
            </a:r>
            <a:r>
              <a:rPr lang="en" dirty="0"/>
              <a:t>up IFTTT</a:t>
            </a:r>
            <a:endParaRPr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new widget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an action (“This”)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Button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Select a service (“That”)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Choose Adafruit service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" dirty="0"/>
          </a:p>
          <a:p>
            <a:pPr marL="139700" indent="0">
              <a:buSzPts val="1400"/>
              <a:buNone/>
            </a:pPr>
            <a:r>
              <a:rPr lang="en" dirty="0"/>
              <a:t>We’ll make one button to toggle something ON, and another to toggle it OFF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6E5C4C-1FD2-A046-9ED2-43D415D61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" t="7536" r="3698" b="5508"/>
          <a:stretch/>
        </p:blipFill>
        <p:spPr>
          <a:xfrm>
            <a:off x="359862" y="154069"/>
            <a:ext cx="8424275" cy="48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7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B6BE3C6-D669-1A45-AC39-82EDE1D3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3" y="0"/>
            <a:ext cx="8099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B586CD-1B02-0D40-B822-A8347CD8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08" y="0"/>
            <a:ext cx="6230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3316FFC-BBB6-6D46-A296-B1F4BC23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7" y="0"/>
            <a:ext cx="80019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3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5934A1D-0397-054B-BB87-7AAE3FD8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44" y="0"/>
            <a:ext cx="50651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7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A2BB0EF-01A1-EC49-8511-5DAA6496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3" y="0"/>
            <a:ext cx="79342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530166-6E09-1B4F-B611-C069A7B2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20" y="0"/>
            <a:ext cx="820315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695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Main Steps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 up MQTT (Adafruit IO)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 up IFTTT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Confirm RPi can poll MQTT server, get command from IFTTT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Make simple </a:t>
            </a:r>
            <a:r>
              <a:rPr lang="en" dirty="0" err="1"/>
              <a:t>tkinter</a:t>
            </a:r>
            <a:r>
              <a:rPr lang="en" dirty="0"/>
              <a:t> program that displays a dialog when triggered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Done!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A318DB-E1A4-9340-8ABA-787132B2E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68" y="0"/>
            <a:ext cx="470866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589DD9-DB4A-CF40-BD2A-65EB6996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80" y="0"/>
            <a:ext cx="42464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C90278-747F-C14A-B147-2CC5C17B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96" y="0"/>
            <a:ext cx="50200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332814-F3BE-0D45-BAFE-F72B52D0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89" y="0"/>
            <a:ext cx="53916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1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23A44-4F83-9F4F-A26D-F20C0E94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26" y="0"/>
            <a:ext cx="2378869" cy="5143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D778813-61EC-1D4A-A9B0-77A53926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53" y="0"/>
            <a:ext cx="2378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2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6CADE20-535E-6649-9480-AB6BFE6F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97"/>
            <a:ext cx="9144000" cy="50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3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B2AF0D-46AC-BE4F-AF06-111EA388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"/>
            <a:ext cx="9144000" cy="51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far...</a:t>
            </a:r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 this point the IFTTT ON and OFF widgets should activate and be available on your phone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BTW, you need an IFTTT account and their app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Activating the widget sends the data you specified to the Adafruit feed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Adafruit MQTT broker makes note of it for any subscribers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But we need a subscriber...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Need to be sure that </a:t>
            </a:r>
            <a:r>
              <a:rPr lang="en" dirty="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dirty="0"/>
              <a:t>, and </a:t>
            </a:r>
            <a:r>
              <a:rPr lang="en" dirty="0" err="1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adafruit</a:t>
            </a:r>
            <a:r>
              <a:rPr lang="en" dirty="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-io</a:t>
            </a:r>
            <a:r>
              <a:rPr lang="en" dirty="0"/>
              <a:t> are installed.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sudo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pip3 install requests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-CA" dirty="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udo pip3 install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adafruit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-io</a:t>
            </a:r>
            <a:br>
              <a:rPr lang="en" dirty="0">
                <a:latin typeface="Roboto Mono"/>
                <a:ea typeface="Roboto Mono"/>
                <a:cs typeface="Roboto Mono"/>
                <a:sym typeface="Roboto Mono"/>
              </a:rPr>
            </a:b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Need </a:t>
            </a:r>
            <a:r>
              <a:rPr lang="en" dirty="0" err="1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MQTTRelay.py</a:t>
            </a:r>
            <a:r>
              <a:rPr lang="en" dirty="0"/>
              <a:t> from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github.com/knud/HackEDbeta2021Workshop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MQTTRelay</a:t>
            </a:r>
            <a:endParaRPr lang="en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Connects to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Adafruit.io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MQTT server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Looks for changes to the last posted message (ON or OFF)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Notifies the user via the command line and a simple T</a:t>
            </a:r>
            <a:r>
              <a:rPr lang="en-CA" dirty="0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inter window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BF7D00-803E-534B-9D86-7DF83BDE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8" y="0"/>
            <a:ext cx="82593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and Caveats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github.com/knud/</a:t>
            </a:r>
            <a:r>
              <a:rPr lang="en" dirty="0">
                <a:hlinkClick r:id="rId3"/>
              </a:rPr>
              <a:t>HackEDbeta2021Workshop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hlinkClick r:id="rId4"/>
              </a:rPr>
              <a:t>i</a:t>
            </a:r>
            <a:r>
              <a:rPr lang="en" dirty="0">
                <a:hlinkClick r:id="rId4"/>
              </a:rPr>
              <a:t>o.adafuit.com</a:t>
            </a:r>
            <a:r>
              <a:rPr lang="en" dirty="0"/>
              <a:t> - MQTT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hlinkClick r:id="rId5"/>
              </a:rPr>
              <a:t>ifttt.com</a:t>
            </a:r>
            <a:r>
              <a:rPr lang="en" dirty="0"/>
              <a:t> – If This T</a:t>
            </a:r>
            <a:r>
              <a:rPr lang="en-CA" dirty="0"/>
              <a:t>h</a:t>
            </a:r>
            <a:r>
              <a:rPr lang="en" dirty="0" err="1"/>
              <a:t>en</a:t>
            </a:r>
            <a:r>
              <a:rPr lang="en" dirty="0"/>
              <a:t> That (IFTTT)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925" y="0"/>
            <a:ext cx="3164076" cy="31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FB7AE5-CE78-2547-84FE-960517E2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" y="0"/>
            <a:ext cx="89636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4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3A70C7-F391-954C-B59E-E277B1B7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25" y="0"/>
            <a:ext cx="84223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635D41-FF08-8E44-8D8E-2A76BCD3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7" y="0"/>
            <a:ext cx="83837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7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25" y="504175"/>
            <a:ext cx="835525" cy="16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608" y="685338"/>
            <a:ext cx="2619326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93" y="551850"/>
            <a:ext cx="2023626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376" y="3713750"/>
            <a:ext cx="580750" cy="5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8674" y="3163231"/>
            <a:ext cx="783600" cy="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8788" y="3011805"/>
            <a:ext cx="1542650" cy="1029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43"/>
          <p:cNvCxnSpPr>
            <a:stCxn id="229" idx="3"/>
            <a:endCxn id="230" idx="1"/>
          </p:cNvCxnSpPr>
          <p:nvPr/>
        </p:nvCxnSpPr>
        <p:spPr>
          <a:xfrm>
            <a:off x="1410250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43"/>
          <p:cNvCxnSpPr>
            <a:stCxn id="230" idx="3"/>
            <a:endCxn id="231" idx="1"/>
          </p:cNvCxnSpPr>
          <p:nvPr/>
        </p:nvCxnSpPr>
        <p:spPr>
          <a:xfrm>
            <a:off x="5228934" y="1310700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43"/>
          <p:cNvCxnSpPr>
            <a:stCxn id="231" idx="2"/>
            <a:endCxn id="234" idx="0"/>
          </p:cNvCxnSpPr>
          <p:nvPr/>
        </p:nvCxnSpPr>
        <p:spPr>
          <a:xfrm>
            <a:off x="7440105" y="2069575"/>
            <a:ext cx="0" cy="9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43"/>
          <p:cNvCxnSpPr>
            <a:stCxn id="234" idx="1"/>
            <a:endCxn id="233" idx="3"/>
          </p:cNvCxnSpPr>
          <p:nvPr/>
        </p:nvCxnSpPr>
        <p:spPr>
          <a:xfrm rot="10800000">
            <a:off x="5292388" y="3526450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9" name="Google Shape;23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9325" y="2216937"/>
            <a:ext cx="647500" cy="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188375" y="3163225"/>
            <a:ext cx="416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Comfortaa SemiBold"/>
                <a:ea typeface="Comfortaa SemiBold"/>
                <a:cs typeface="Comfortaa SemiBold"/>
                <a:sym typeface="Comfortaa"/>
              </a:rPr>
              <a:t>Objective: Control a BLE-enabled device from your phone</a:t>
            </a:r>
            <a:endParaRPr sz="1800" i="1">
              <a:latin typeface="Comfortaa SemiBold"/>
              <a:ea typeface="Comfortaa SemiBold"/>
              <a:cs typeface="Comfortaa SemiBold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and Cavets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3947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>
              <a:spcBef>
                <a:spcPts val="1600"/>
              </a:spcBef>
              <a:spcAft>
                <a:spcPts val="1600"/>
              </a:spcAft>
            </a:pPr>
            <a:r>
              <a:rPr lang="en-CA" dirty="0"/>
              <a:t>Should work at home. Some necessary networking protocols are blocked in places like the U of A</a:t>
            </a:r>
          </a:p>
          <a:p>
            <a:pPr marL="1200150" lvl="1" indent="-285750">
              <a:lnSpc>
                <a:spcPct val="100000"/>
              </a:lnSpc>
              <a:spcAft>
                <a:spcPts val="1600"/>
              </a:spcAft>
            </a:pPr>
            <a:r>
              <a:rPr lang="en-CA" dirty="0"/>
              <a:t>Zero-conf</a:t>
            </a:r>
          </a:p>
          <a:p>
            <a:pPr marL="1200150" lvl="1" indent="-285750">
              <a:lnSpc>
                <a:spcPct val="100000"/>
              </a:lnSpc>
              <a:spcAft>
                <a:spcPts val="1600"/>
              </a:spcAft>
            </a:pPr>
            <a:r>
              <a:rPr lang="en-CA" dirty="0"/>
              <a:t>Multicast DNS (</a:t>
            </a:r>
            <a:r>
              <a:rPr lang="en-CA" dirty="0" err="1"/>
              <a:t>mDNS</a:t>
            </a:r>
            <a:r>
              <a:rPr lang="en-CA" dirty="0"/>
              <a:t>)</a:t>
            </a:r>
            <a:endParaRPr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3" y="0"/>
            <a:ext cx="2892825" cy="33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— mqtt.org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extremely lightweight publish/subscribe messaging transport to support machine-to-machine (M2M), Internet of Things (IoT) interactions.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Small; Windows executable is 1.4 MB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114300" lvl="0" indent="0">
              <a:spcBef>
                <a:spcPts val="1600"/>
              </a:spcBef>
              <a:buNone/>
            </a:pPr>
            <a:r>
              <a:rPr lang="en-CA" dirty="0">
                <a:hlinkClick r:id="rId3"/>
              </a:rPr>
              <a:t>https://en.wikipedia.org/wiki/MQTT</a:t>
            </a:r>
            <a:r>
              <a:rPr lang="en-CA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519B9B-2036-7B44-A701-9761D70CD989}"/>
              </a:ext>
            </a:extLst>
          </p:cNvPr>
          <p:cNvSpPr/>
          <p:nvPr/>
        </p:nvSpPr>
        <p:spPr>
          <a:xfrm>
            <a:off x="2077278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A5FEF7F-B8FB-6740-8736-7E3C42C5AE36}"/>
              </a:ext>
            </a:extLst>
          </p:cNvPr>
          <p:cNvSpPr/>
          <p:nvPr/>
        </p:nvSpPr>
        <p:spPr>
          <a:xfrm>
            <a:off x="4025347" y="3836504"/>
            <a:ext cx="1093304" cy="45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7325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5C1C82-4EF5-D448-911D-77F51F7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327971"/>
            <a:ext cx="8874579" cy="448755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519B9B-2036-7B44-A701-9761D70CD989}"/>
              </a:ext>
            </a:extLst>
          </p:cNvPr>
          <p:cNvSpPr/>
          <p:nvPr/>
        </p:nvSpPr>
        <p:spPr>
          <a:xfrm>
            <a:off x="2077278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A5FEF7F-B8FB-6740-8736-7E3C42C5AE36}"/>
              </a:ext>
            </a:extLst>
          </p:cNvPr>
          <p:cNvSpPr/>
          <p:nvPr/>
        </p:nvSpPr>
        <p:spPr>
          <a:xfrm>
            <a:off x="4025347" y="3836504"/>
            <a:ext cx="1093304" cy="45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90F161-B890-0840-A147-6DCE45D3AD06}"/>
              </a:ext>
            </a:extLst>
          </p:cNvPr>
          <p:cNvSpPr/>
          <p:nvPr/>
        </p:nvSpPr>
        <p:spPr>
          <a:xfrm>
            <a:off x="5997732" y="3906078"/>
            <a:ext cx="1043609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333894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7724</TotalTime>
  <Words>1101</Words>
  <Application>Microsoft Macintosh PowerPoint</Application>
  <PresentationFormat>On-screen Show (16:9)</PresentationFormat>
  <Paragraphs>121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Comfortaa Medium</vt:lpstr>
      <vt:lpstr>Comfortaa SemiBold</vt:lpstr>
      <vt:lpstr>Comfortaa Regular</vt:lpstr>
      <vt:lpstr>Roboto Mono</vt:lpstr>
      <vt:lpstr>Simple Light</vt:lpstr>
      <vt:lpstr>End-to-End IoT</vt:lpstr>
      <vt:lpstr>PowerPoint Presentation</vt:lpstr>
      <vt:lpstr>Overview of Main Steps</vt:lpstr>
      <vt:lpstr>Information and Caveats</vt:lpstr>
      <vt:lpstr>Information and Cavets</vt:lpstr>
      <vt:lpstr>MQTT — mqtt.org</vt:lpstr>
      <vt:lpstr>PowerPoint Presentation</vt:lpstr>
      <vt:lpstr>PowerPoint Presentation</vt:lpstr>
      <vt:lpstr>PowerPoint Presentation</vt:lpstr>
      <vt:lpstr>Set up MQTT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Next, set up IFTTT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far...</vt:lpstr>
      <vt:lpstr>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IoT</dc:title>
  <cp:lastModifiedBy>Steven Knudsen</cp:lastModifiedBy>
  <cp:revision>9</cp:revision>
  <dcterms:modified xsi:type="dcterms:W3CDTF">2021-11-13T23:11:57Z</dcterms:modified>
</cp:coreProperties>
</file>